
<file path=[Content_Types].xml><?xml version="1.0" encoding="utf-8"?>
<Types xmlns="http://schemas.openxmlformats.org/package/2006/content-types"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Tajawal ExtraBold"/>
      <p:bold r:id="rId25"/>
    </p:embeddedFont>
    <p:embeddedFont>
      <p:font typeface="Tajawal Medium"/>
      <p:regular r:id="rId26"/>
      <p:bold r:id="rId27"/>
    </p:embeddedFont>
    <p:embeddedFont>
      <p:font typeface="Tajawal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IAGtFYhwmglvabcqF5idDOJml7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youssef alnemari"/>
  <p:cmAuthor clrIdx="1" id="1" initials="" lastIdx="2" name="ibrahim sab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jawalMedium-regular.fntdata"/><Relationship Id="rId25" Type="http://schemas.openxmlformats.org/officeDocument/2006/relationships/font" Target="fonts/TajawalExtraBold-bold.fntdata"/><Relationship Id="rId28" Type="http://schemas.openxmlformats.org/officeDocument/2006/relationships/font" Target="fonts/Tajawal-regular.fntdata"/><Relationship Id="rId27" Type="http://schemas.openxmlformats.org/officeDocument/2006/relationships/font" Target="fonts/Tajawal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jawal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796553217442961E-2"/>
          <c:y val="5.1559414652304979E-2"/>
          <c:w val="0.96040689356511411"/>
          <c:h val="0.912745605973022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 w="508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D0B-4688-9021-54B413599C5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508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D0B-4688-9021-54B413599C5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 w="508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D0B-4688-9021-54B413599C5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 w="508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D0B-4688-9021-54B413599C5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 w="508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0D0B-4688-9021-54B413599C5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 w="508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0D0B-4688-9021-54B413599C50}"/>
              </c:ext>
            </c:extLst>
          </c:dPt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70</c:v>
                </c:pt>
                <c:pt idx="4">
                  <c:v>90</c:v>
                </c:pt>
                <c:pt idx="5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D0B-4688-9021-54B413599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4"/>
        <c:overlap val="100"/>
        <c:axId val="172143360"/>
        <c:axId val="172144896"/>
      </c:barChart>
      <c:catAx>
        <c:axId val="1721433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72144896"/>
        <c:crosses val="autoZero"/>
        <c:auto val="1"/>
        <c:lblAlgn val="ctr"/>
        <c:lblOffset val="100"/>
        <c:noMultiLvlLbl val="0"/>
      </c:catAx>
      <c:valAx>
        <c:axId val="17214489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72143360"/>
        <c:crosses val="autoZero"/>
        <c:crossBetween val="between"/>
      </c:valAx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18T08:01:30.091">
    <p:pos x="6000" y="0"/>
    <p:text>توي الاحظ, الاية ذي كانت موجعة مو ليوسف عليه السلام
ايش رايك نستعمل اية  (اجْعَلْنِي عَلَى خَزَائِنِ الأَرْضِ إِنِّي حَفِيظٌ عَلِيمٌ) - سورة يوسف - الآية 55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tLbpbq4"/>
      </p:ext>
    </p:extLst>
  </p:cm>
  <p:cm authorId="1" idx="1" dt="2023-03-18T08:01:30.091">
    <p:pos x="6000" y="0"/>
    <p:text>مو لازم تكون ليوسف
بس احنا هنربطها وخلاص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tLbpbq8"/>
      </p:ext>
    </p:extLst>
  </p:cm>
  <p:cm authorId="0" idx="2" dt="2023-03-18T07:23:41.513">
    <p:pos x="6000" y="100"/>
    <p:text>بشر طبعت الورق؟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tIVez7U"/>
      </p:ext>
    </p:extLst>
  </p:cm>
  <p:cm authorId="1" idx="2" dt="2023-03-18T07:23:04.891">
    <p:pos x="6000" y="100"/>
    <p:text>لا كان مقفلين زي ما قولت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tIVez7Y"/>
      </p:ext>
    </p:extLst>
  </p:cm>
  <p:cm authorId="0" idx="3" dt="2023-03-18T07:23:41.513">
    <p:pos x="6000" y="100"/>
    <p:text>يلا خبر ان شاء الله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tIVez7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e969a1903_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1e969a1903_3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fbb26b695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21fbb26b695_3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fbb26b695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21fbb26b695_3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fbb26b695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1fbb26b695_3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fbb26b695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21fbb26b695_3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fbb26b695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1fbb26b695_3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fbb26b69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21fbb26b695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fbb26b695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1fbb26b695_3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e969a1903_3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1e969a1903_3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e969a1903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A"/>
              <a:t>يلا خير ان شاء الله</a:t>
            </a:r>
            <a:endParaRPr/>
          </a:p>
        </p:txBody>
      </p:sp>
      <p:sp>
        <p:nvSpPr>
          <p:cNvPr id="88" name="Google Shape;88;g21e969a1903_3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fbb26b69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21fbb26b695_3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fbb26b69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1fbb26b695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fbb26b5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21fbb26b51b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fbb26b695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21fbb26b695_3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fbb26b69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1fbb26b695_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fbb26b695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1fbb26b695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chart" Target="../charts/chart1.xm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812" y="240121"/>
            <a:ext cx="2378406" cy="1047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825" y="409975"/>
            <a:ext cx="6598825" cy="65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e969a1903_31_5"/>
          <p:cNvSpPr txBox="1"/>
          <p:nvPr>
            <p:ph idx="1" type="body"/>
          </p:nvPr>
        </p:nvSpPr>
        <p:spPr>
          <a:xfrm>
            <a:off x="1195660" y="2675446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ajawal"/>
              <a:buAutoNum type="arabicPeriod"/>
            </a:pP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اقتصادية أو مجانية!</a:t>
            </a:r>
            <a:endParaRPr sz="1900">
              <a:latin typeface="Tajawal"/>
              <a:ea typeface="Tajawal"/>
              <a:cs typeface="Tajawal"/>
              <a:sym typeface="Tajawal"/>
            </a:endParaRPr>
          </a:p>
          <a:p>
            <a:pPr indent="-349250" lvl="0" marL="457200" marR="0" rtl="1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Tajawal"/>
              <a:buAutoNum type="arabicPeriod"/>
            </a:pP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سريعة الإصدار</a:t>
            </a:r>
            <a:endParaRPr sz="2900">
              <a:latin typeface="Tajawal"/>
              <a:ea typeface="Tajawal"/>
              <a:cs typeface="Tajawal"/>
              <a:sym typeface="Tajawal"/>
            </a:endParaRPr>
          </a:p>
          <a:p>
            <a:pPr indent="-349250" lvl="0" marL="457200" marR="0" rtl="1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Tajawal"/>
              <a:buAutoNum type="arabicPeriod"/>
            </a:pP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دقيقة المُخر</a:t>
            </a: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َ</a:t>
            </a: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ج</a:t>
            </a:r>
            <a:endParaRPr sz="2900">
              <a:latin typeface="Tajawal"/>
              <a:ea typeface="Tajawal"/>
              <a:cs typeface="Tajawal"/>
              <a:sym typeface="Tajawal"/>
            </a:endParaRPr>
          </a:p>
          <a:p>
            <a:pPr indent="-349250" lvl="0" marL="457200" marR="0" rtl="1" algn="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900"/>
              <a:buFont typeface="Tajawal"/>
              <a:buAutoNum type="arabicPeriod"/>
            </a:pPr>
            <a:r>
              <a:rPr lang="en-SA" sz="1900">
                <a:latin typeface="Tajawal"/>
                <a:ea typeface="Tajawal"/>
                <a:cs typeface="Tajawal"/>
                <a:sym typeface="Tajawal"/>
              </a:rPr>
              <a:t>تفاعلية</a:t>
            </a:r>
            <a:endParaRPr sz="19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59" name="Google Shape;159;g21e969a1903_31_5"/>
          <p:cNvSpPr txBox="1"/>
          <p:nvPr/>
        </p:nvSpPr>
        <p:spPr>
          <a:xfrm>
            <a:off x="1331685" y="146307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i="0" lang="en-SA" sz="3400" u="none" cap="none" strike="noStrike">
                <a:solidFill>
                  <a:srgbClr val="3A3838"/>
                </a:solidFill>
                <a:latin typeface="Tajawal ExtraBold"/>
                <a:ea typeface="Tajawal ExtraBold"/>
                <a:cs typeface="Tajawal ExtraBold"/>
                <a:sym typeface="Tajawal ExtraBold"/>
              </a:rPr>
              <a:t>أ.يوسف هو الحل!</a:t>
            </a:r>
            <a:endParaRPr i="0" sz="3400" u="none" cap="none" strike="noStrike">
              <a:solidFill>
                <a:srgbClr val="3A3838"/>
              </a:solidFill>
              <a:latin typeface="Tajawal ExtraBold"/>
              <a:ea typeface="Tajawal ExtraBold"/>
              <a:cs typeface="Tajawal ExtraBold"/>
              <a:sym typeface="Tajawal ExtraBold"/>
            </a:endParaRPr>
          </a:p>
        </p:txBody>
      </p:sp>
      <p:grpSp>
        <p:nvGrpSpPr>
          <p:cNvPr id="160" name="Google Shape;160;g21e969a1903_31_5"/>
          <p:cNvGrpSpPr/>
          <p:nvPr/>
        </p:nvGrpSpPr>
        <p:grpSpPr>
          <a:xfrm>
            <a:off x="1045097" y="1812290"/>
            <a:ext cx="4974816" cy="3403270"/>
            <a:chOff x="522041" y="1555637"/>
            <a:chExt cx="5874148" cy="4510032"/>
          </a:xfrm>
        </p:grpSpPr>
        <p:graphicFrame>
          <p:nvGraphicFramePr>
            <p:cNvPr id="161" name="Google Shape;161;g21e969a1903_31_5"/>
            <p:cNvGraphicFramePr/>
            <p:nvPr/>
          </p:nvGraphicFramePr>
          <p:xfrm>
            <a:off x="724688" y="1998324"/>
            <a:ext cx="3948751" cy="4067345"/>
          </p:xfrm>
          <a:graphic>
            <a:graphicData uri="http://schemas.openxmlformats.org/drawingml/2006/chart">
              <c:chart r:id="rId4"/>
            </a:graphicData>
          </a:graphic>
        </p:graphicFrame>
        <p:sp>
          <p:nvSpPr>
            <p:cNvPr id="162" name="Google Shape;162;g21e969a1903_31_5"/>
            <p:cNvSpPr/>
            <p:nvPr/>
          </p:nvSpPr>
          <p:spPr>
            <a:xfrm>
              <a:off x="522041" y="5848539"/>
              <a:ext cx="5717080" cy="217129"/>
            </a:xfrm>
            <a:custGeom>
              <a:rect b="b" l="l" r="r" t="t"/>
              <a:pathLst>
                <a:path extrusionOk="0" h="217129" w="5717080">
                  <a:moveTo>
                    <a:pt x="0" y="1398"/>
                  </a:moveTo>
                  <a:lnTo>
                    <a:pt x="0" y="1399"/>
                  </a:lnTo>
                  <a:lnTo>
                    <a:pt x="0" y="1399"/>
                  </a:lnTo>
                  <a:close/>
                  <a:moveTo>
                    <a:pt x="283" y="0"/>
                  </a:moveTo>
                  <a:lnTo>
                    <a:pt x="5716797" y="0"/>
                  </a:lnTo>
                  <a:lnTo>
                    <a:pt x="5717080" y="1399"/>
                  </a:lnTo>
                  <a:lnTo>
                    <a:pt x="5717079" y="1399"/>
                  </a:lnTo>
                  <a:cubicBezTo>
                    <a:pt x="5717079" y="120543"/>
                    <a:pt x="5620493" y="217129"/>
                    <a:pt x="5501349" y="217129"/>
                  </a:cubicBezTo>
                  <a:lnTo>
                    <a:pt x="215730" y="217128"/>
                  </a:lnTo>
                  <a:cubicBezTo>
                    <a:pt x="126372" y="217128"/>
                    <a:pt x="49703" y="162799"/>
                    <a:pt x="16954" y="85370"/>
                  </a:cubicBezTo>
                  <a:lnTo>
                    <a:pt x="0" y="1399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1e969a1903_31_5"/>
            <p:cNvSpPr/>
            <p:nvPr/>
          </p:nvSpPr>
          <p:spPr>
            <a:xfrm>
              <a:off x="986025" y="1555637"/>
              <a:ext cx="4624320" cy="3264830"/>
            </a:xfrm>
            <a:custGeom>
              <a:rect b="b" l="l" r="r" t="t"/>
              <a:pathLst>
                <a:path extrusionOk="0" h="4167422" w="5902756">
                  <a:moveTo>
                    <a:pt x="4614310" y="1727036"/>
                  </a:moveTo>
                  <a:cubicBezTo>
                    <a:pt x="4576115" y="1777709"/>
                    <a:pt x="4538396" y="1828668"/>
                    <a:pt x="4500010" y="1879246"/>
                  </a:cubicBezTo>
                  <a:cubicBezTo>
                    <a:pt x="4447813" y="1948112"/>
                    <a:pt x="4389520" y="1952493"/>
                    <a:pt x="4328370" y="1891438"/>
                  </a:cubicBezTo>
                  <a:cubicBezTo>
                    <a:pt x="4002900" y="1566159"/>
                    <a:pt x="3677145" y="1240976"/>
                    <a:pt x="3352724" y="914459"/>
                  </a:cubicBezTo>
                  <a:cubicBezTo>
                    <a:pt x="3323863" y="885407"/>
                    <a:pt x="3313386" y="884836"/>
                    <a:pt x="3289954" y="920269"/>
                  </a:cubicBezTo>
                  <a:cubicBezTo>
                    <a:pt x="3082976" y="1233927"/>
                    <a:pt x="2873426" y="1545871"/>
                    <a:pt x="2665971" y="1859243"/>
                  </a:cubicBezTo>
                  <a:cubicBezTo>
                    <a:pt x="2639111" y="1899820"/>
                    <a:pt x="2606726" y="1925442"/>
                    <a:pt x="2560244" y="1940682"/>
                  </a:cubicBezTo>
                  <a:cubicBezTo>
                    <a:pt x="2229536" y="2049553"/>
                    <a:pt x="1899685" y="2160805"/>
                    <a:pt x="1569072" y="2269771"/>
                  </a:cubicBezTo>
                  <a:cubicBezTo>
                    <a:pt x="1536021" y="2280630"/>
                    <a:pt x="1516875" y="2298441"/>
                    <a:pt x="1501826" y="2328826"/>
                  </a:cubicBezTo>
                  <a:cubicBezTo>
                    <a:pt x="1400289" y="2534852"/>
                    <a:pt x="1296943" y="2739925"/>
                    <a:pt x="1194835" y="2945665"/>
                  </a:cubicBezTo>
                  <a:cubicBezTo>
                    <a:pt x="1177785" y="2979955"/>
                    <a:pt x="1157592" y="3011388"/>
                    <a:pt x="1132161" y="3040248"/>
                  </a:cubicBezTo>
                  <a:cubicBezTo>
                    <a:pt x="814502" y="3401150"/>
                    <a:pt x="497129" y="3762339"/>
                    <a:pt x="180327" y="4124003"/>
                  </a:cubicBezTo>
                  <a:cubicBezTo>
                    <a:pt x="150228" y="4158388"/>
                    <a:pt x="115271" y="4175247"/>
                    <a:pt x="70980" y="4163913"/>
                  </a:cubicBezTo>
                  <a:cubicBezTo>
                    <a:pt x="32404" y="4154006"/>
                    <a:pt x="9449" y="4126384"/>
                    <a:pt x="1733" y="4087141"/>
                  </a:cubicBezTo>
                  <a:cubicBezTo>
                    <a:pt x="-5315" y="4051137"/>
                    <a:pt x="9925" y="4023133"/>
                    <a:pt x="33071" y="3996844"/>
                  </a:cubicBezTo>
                  <a:cubicBezTo>
                    <a:pt x="234334" y="3768149"/>
                    <a:pt x="870509" y="3042820"/>
                    <a:pt x="988142" y="2909565"/>
                  </a:cubicBezTo>
                  <a:cubicBezTo>
                    <a:pt x="1004240" y="2891372"/>
                    <a:pt x="1014527" y="2870227"/>
                    <a:pt x="1025195" y="2848986"/>
                  </a:cubicBezTo>
                  <a:cubicBezTo>
                    <a:pt x="1134161" y="2630864"/>
                    <a:pt x="1244079" y="2413027"/>
                    <a:pt x="1351426" y="2194143"/>
                  </a:cubicBezTo>
                  <a:cubicBezTo>
                    <a:pt x="1374762" y="2146518"/>
                    <a:pt x="1407338" y="2117847"/>
                    <a:pt x="1457916" y="2101179"/>
                  </a:cubicBezTo>
                  <a:cubicBezTo>
                    <a:pt x="1793386" y="1990879"/>
                    <a:pt x="2127999" y="1878198"/>
                    <a:pt x="2463375" y="1767613"/>
                  </a:cubicBezTo>
                  <a:cubicBezTo>
                    <a:pt x="2491092" y="1758469"/>
                    <a:pt x="2508999" y="1743896"/>
                    <a:pt x="2524716" y="1720274"/>
                  </a:cubicBezTo>
                  <a:cubicBezTo>
                    <a:pt x="2751125" y="1379564"/>
                    <a:pt x="2978106" y="1039236"/>
                    <a:pt x="3205086" y="698908"/>
                  </a:cubicBezTo>
                  <a:cubicBezTo>
                    <a:pt x="3262808" y="612421"/>
                    <a:pt x="3319386" y="607182"/>
                    <a:pt x="3393681" y="681477"/>
                  </a:cubicBezTo>
                  <a:cubicBezTo>
                    <a:pt x="3718103" y="1005803"/>
                    <a:pt x="4042905" y="1329654"/>
                    <a:pt x="4365993" y="1655218"/>
                  </a:cubicBezTo>
                  <a:cubicBezTo>
                    <a:pt x="4395806" y="1685222"/>
                    <a:pt x="4406665" y="1681602"/>
                    <a:pt x="4430192" y="1649789"/>
                  </a:cubicBezTo>
                  <a:cubicBezTo>
                    <a:pt x="4632503" y="1377279"/>
                    <a:pt x="5353831" y="415539"/>
                    <a:pt x="5421364" y="327623"/>
                  </a:cubicBezTo>
                  <a:cubicBezTo>
                    <a:pt x="5437651" y="306478"/>
                    <a:pt x="5437175" y="295810"/>
                    <a:pt x="5414220" y="279998"/>
                  </a:cubicBezTo>
                  <a:cubicBezTo>
                    <a:pt x="5332591" y="223991"/>
                    <a:pt x="5252485" y="165603"/>
                    <a:pt x="5164665" y="103024"/>
                  </a:cubicBezTo>
                  <a:cubicBezTo>
                    <a:pt x="5370024" y="68448"/>
                    <a:pt x="5566048" y="36635"/>
                    <a:pt x="5761501" y="1392"/>
                  </a:cubicBezTo>
                  <a:cubicBezTo>
                    <a:pt x="5794267" y="-4513"/>
                    <a:pt x="5798744" y="8822"/>
                    <a:pt x="5802744" y="32825"/>
                  </a:cubicBezTo>
                  <a:cubicBezTo>
                    <a:pt x="5822652" y="152935"/>
                    <a:pt x="5842750" y="273140"/>
                    <a:pt x="5862943" y="393155"/>
                  </a:cubicBezTo>
                  <a:cubicBezTo>
                    <a:pt x="5875516" y="467831"/>
                    <a:pt x="5888374" y="542507"/>
                    <a:pt x="5902757" y="627089"/>
                  </a:cubicBezTo>
                  <a:cubicBezTo>
                    <a:pt x="5811222" y="562224"/>
                    <a:pt x="5725115" y="504407"/>
                    <a:pt x="5642915" y="441447"/>
                  </a:cubicBezTo>
                  <a:cubicBezTo>
                    <a:pt x="5608053" y="414872"/>
                    <a:pt x="5592432" y="419540"/>
                    <a:pt x="5567668" y="453639"/>
                  </a:cubicBezTo>
                  <a:cubicBezTo>
                    <a:pt x="5487753" y="563843"/>
                    <a:pt x="5403933" y="671095"/>
                    <a:pt x="5321637" y="779489"/>
                  </a:cubicBezTo>
                  <a:cubicBezTo>
                    <a:pt x="5225053" y="917792"/>
                    <a:pt x="4779474" y="1508152"/>
                    <a:pt x="4614310" y="17270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g21e969a1903_31_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20301" y="2340919"/>
              <a:ext cx="1675888" cy="3724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21fbb26b695_3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28137" y="1"/>
            <a:ext cx="1443788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1fbb26b695_3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577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1fbb26b695_3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12039600" cy="568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1fbb26b695_3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12192000" cy="57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1fbb26b695_3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575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5"/>
          <p:cNvPicPr preferRelativeResize="0"/>
          <p:nvPr/>
        </p:nvPicPr>
        <p:blipFill rotWithShape="1">
          <a:blip r:embed="rId4">
            <a:alphaModFix/>
          </a:blip>
          <a:srcRect b="31771" l="0" r="0" t="3520"/>
          <a:stretch/>
        </p:blipFill>
        <p:spPr>
          <a:xfrm>
            <a:off x="1222725" y="1253399"/>
            <a:ext cx="9746550" cy="445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fbb26b695_2_0"/>
          <p:cNvSpPr txBox="1"/>
          <p:nvPr>
            <p:ph idx="1" type="body"/>
          </p:nvPr>
        </p:nvSpPr>
        <p:spPr>
          <a:xfrm>
            <a:off x="1969035" y="264012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مع رؤية 2030 </a:t>
            </a: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أصبح</a:t>
            </a: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 للاستثمار وزارة خاصة به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t/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ا.يوسف طريقنا نحو ريادة قطاع الاستثمار عبر الذكاء الاصطناعي دولياً</a:t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t/>
            </a:r>
            <a:endParaRPr sz="18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SA" sz="2300">
                <a:latin typeface="Tajawal"/>
                <a:ea typeface="Tajawal"/>
                <a:cs typeface="Tajawal"/>
                <a:sym typeface="Tajawal"/>
              </a:rPr>
              <a:t>هدف 12.4 تريليون ريال استثمارات تراكمية في 2030</a:t>
            </a:r>
            <a:endParaRPr b="1" sz="2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t/>
            </a:r>
            <a:endParaRPr sz="18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00" name="Google Shape;200;g21fbb26b695_2_0"/>
          <p:cNvSpPr txBox="1"/>
          <p:nvPr/>
        </p:nvSpPr>
        <p:spPr>
          <a:xfrm>
            <a:off x="1969035" y="188557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مستقبل الاستثمار في المملكة</a:t>
            </a:r>
            <a:endParaRPr b="1" i="0" sz="2800" u="none" cap="none" strike="noStrike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201" name="Google Shape;201;g21fbb26b69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300" y="625975"/>
            <a:ext cx="2555201" cy="58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1fbb26b695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575" y="1809425"/>
            <a:ext cx="667699" cy="6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1fbb26b695_3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888" y="598275"/>
            <a:ext cx="4022225" cy="50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1e969a1903_3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1e969a1903_31_10"/>
          <p:cNvSpPr txBox="1"/>
          <p:nvPr/>
        </p:nvSpPr>
        <p:spPr>
          <a:xfrm>
            <a:off x="4063231" y="3204714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SA" sz="4800" u="none" cap="none" strike="noStrik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شكرًا لكم</a:t>
            </a:r>
            <a:endParaRPr b="1" i="0" sz="4800" u="none" cap="none" strike="noStrik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e969a1903_31_0"/>
          <p:cNvSpPr txBox="1"/>
          <p:nvPr/>
        </p:nvSpPr>
        <p:spPr>
          <a:xfrm>
            <a:off x="2711075" y="1305075"/>
            <a:ext cx="73998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2200">
                <a:latin typeface="Tajawal"/>
                <a:ea typeface="Tajawal"/>
                <a:cs typeface="Tajawal"/>
                <a:sym typeface="Tajawal"/>
              </a:rPr>
              <a:t>قال تعالى</a:t>
            </a:r>
            <a:endParaRPr sz="22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3900">
                <a:latin typeface="Tajawal ExtraBold"/>
                <a:ea typeface="Tajawal ExtraBold"/>
                <a:cs typeface="Tajawal ExtraBold"/>
                <a:sym typeface="Tajawal ExtraBold"/>
              </a:rPr>
              <a:t> </a:t>
            </a:r>
            <a:r>
              <a:rPr lang="en-SA" sz="3900">
                <a:latin typeface="Tajawal"/>
                <a:ea typeface="Tajawal"/>
                <a:cs typeface="Tajawal"/>
                <a:sym typeface="Tajawal"/>
              </a:rPr>
              <a:t>{</a:t>
            </a:r>
            <a:r>
              <a:rPr lang="en-SA" sz="3900">
                <a:latin typeface="Tajawal"/>
                <a:ea typeface="Tajawal"/>
                <a:cs typeface="Tajawal"/>
                <a:sym typeface="Tajawal"/>
              </a:rPr>
              <a:t> إنَّ خَيْرَ مَنِ اسْتَأْجَرْتَ الْقَوِيُّ الأمِين</a:t>
            </a:r>
            <a:r>
              <a:rPr lang="en-SA" sz="3900">
                <a:latin typeface="Tajawal"/>
                <a:ea typeface="Tajawal"/>
                <a:cs typeface="Tajawal"/>
                <a:sym typeface="Tajawal"/>
              </a:rPr>
              <a:t>}</a:t>
            </a:r>
            <a:endParaRPr sz="3900"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" name="Google Shape;91;g21e969a1903_31_0"/>
          <p:cNvSpPr txBox="1"/>
          <p:nvPr/>
        </p:nvSpPr>
        <p:spPr>
          <a:xfrm>
            <a:off x="-2429525" y="3063375"/>
            <a:ext cx="739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500">
                <a:latin typeface="Tajawal"/>
                <a:ea typeface="Tajawal"/>
                <a:cs typeface="Tajawal"/>
                <a:sym typeface="Tajawal"/>
              </a:rPr>
              <a:t>سورة القصص - </a:t>
            </a:r>
            <a:r>
              <a:rPr lang="en-SA" sz="1500">
                <a:latin typeface="Tajawal"/>
                <a:ea typeface="Tajawal"/>
                <a:cs typeface="Tajawal"/>
                <a:sym typeface="Tajawal"/>
              </a:rPr>
              <a:t>الآية</a:t>
            </a:r>
            <a:r>
              <a:rPr lang="en-SA" sz="1500">
                <a:latin typeface="Tajawal"/>
                <a:ea typeface="Tajawal"/>
                <a:cs typeface="Tajawal"/>
                <a:sym typeface="Tajawal"/>
              </a:rPr>
              <a:t> </a:t>
            </a:r>
            <a:r>
              <a:rPr lang="en-SA" sz="115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(26)</a:t>
            </a:r>
            <a:endParaRPr sz="3200"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" name="Google Shape;92;g21e969a1903_31_0"/>
          <p:cNvSpPr txBox="1"/>
          <p:nvPr/>
        </p:nvSpPr>
        <p:spPr>
          <a:xfrm>
            <a:off x="5899600" y="3643125"/>
            <a:ext cx="3504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8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معاكم استاذ يوسف محللكم المالي….</a:t>
            </a:r>
            <a:endParaRPr sz="28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3" name="Google Shape;93;g21e969a1903_3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7535" y="3643122"/>
            <a:ext cx="341061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21fbb26b695_3_26"/>
          <p:cNvGrpSpPr/>
          <p:nvPr/>
        </p:nvGrpSpPr>
        <p:grpSpPr>
          <a:xfrm>
            <a:off x="1227575" y="2015525"/>
            <a:ext cx="9642286" cy="2577025"/>
            <a:chOff x="2008969" y="2015525"/>
            <a:chExt cx="8796904" cy="2577025"/>
          </a:xfrm>
        </p:grpSpPr>
        <p:sp>
          <p:nvSpPr>
            <p:cNvPr id="99" name="Google Shape;99;g21fbb26b695_3_26"/>
            <p:cNvSpPr txBox="1"/>
            <p:nvPr/>
          </p:nvSpPr>
          <p:spPr>
            <a:xfrm>
              <a:off x="2008969" y="2486850"/>
              <a:ext cx="8796900" cy="15237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$8,</a:t>
              </a: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0</a:t>
              </a: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00,000,</a:t>
              </a: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0</a:t>
              </a: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00,000</a:t>
              </a:r>
              <a:endParaRPr b="1" sz="8700"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00" name="Google Shape;100;g21fbb26b695_3_26"/>
            <p:cNvSpPr txBox="1"/>
            <p:nvPr/>
          </p:nvSpPr>
          <p:spPr>
            <a:xfrm>
              <a:off x="7230173" y="2015525"/>
              <a:ext cx="357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وفق إحصائية نشرتها </a:t>
              </a: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cnbc</a:t>
              </a: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 أن:</a:t>
              </a:r>
              <a:endParaRPr b="1" sz="1100">
                <a:solidFill>
                  <a:srgbClr val="657E93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01" name="Google Shape;101;g21fbb26b695_3_26"/>
            <p:cNvSpPr txBox="1"/>
            <p:nvPr/>
          </p:nvSpPr>
          <p:spPr>
            <a:xfrm>
              <a:off x="3611111" y="4192350"/>
              <a:ext cx="55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A">
                  <a:solidFill>
                    <a:srgbClr val="666666"/>
                  </a:solidFill>
                  <a:latin typeface="Tajawal"/>
                  <a:ea typeface="Tajawal"/>
                  <a:cs typeface="Tajawal"/>
                  <a:sym typeface="Tajawal"/>
                </a:rPr>
                <a:t>هو </a:t>
              </a:r>
              <a:r>
                <a:rPr b="1" lang="en-SA">
                  <a:solidFill>
                    <a:srgbClr val="666666"/>
                  </a:solidFill>
                  <a:latin typeface="Tajawal"/>
                  <a:ea typeface="Tajawal"/>
                  <a:cs typeface="Tajawal"/>
                  <a:sym typeface="Tajawal"/>
                </a:rPr>
                <a:t>عدد خسائر الأشخاص من الأسهم الأمريكية في 2022 </a:t>
              </a:r>
              <a:endParaRPr>
                <a:solidFill>
                  <a:srgbClr val="666666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1fbb26b695_2_10"/>
          <p:cNvGrpSpPr/>
          <p:nvPr/>
        </p:nvGrpSpPr>
        <p:grpSpPr>
          <a:xfrm>
            <a:off x="1332512" y="1535225"/>
            <a:ext cx="9642286" cy="2577025"/>
            <a:chOff x="2008969" y="2015525"/>
            <a:chExt cx="8796904" cy="2577025"/>
          </a:xfrm>
        </p:grpSpPr>
        <p:sp>
          <p:nvSpPr>
            <p:cNvPr id="107" name="Google Shape;107;g21fbb26b695_2_10"/>
            <p:cNvSpPr txBox="1"/>
            <p:nvPr/>
          </p:nvSpPr>
          <p:spPr>
            <a:xfrm>
              <a:off x="2008969" y="2486850"/>
              <a:ext cx="8796900" cy="1523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$51,000,000,000</a:t>
              </a:r>
              <a:endParaRPr b="1" sz="8700"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08" name="Google Shape;108;g21fbb26b695_2_10"/>
            <p:cNvSpPr txBox="1"/>
            <p:nvPr/>
          </p:nvSpPr>
          <p:spPr>
            <a:xfrm>
              <a:off x="7230173" y="2015525"/>
              <a:ext cx="357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انخفاض الاستثمار </a:t>
              </a: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الأجنبي في المملكة</a:t>
              </a: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 ب</a:t>
              </a:r>
              <a:endParaRPr b="1" sz="1100">
                <a:solidFill>
                  <a:srgbClr val="657E93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09" name="Google Shape;109;g21fbb26b695_2_10"/>
            <p:cNvSpPr txBox="1"/>
            <p:nvPr/>
          </p:nvSpPr>
          <p:spPr>
            <a:xfrm>
              <a:off x="3611111" y="4192350"/>
              <a:ext cx="55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A">
                  <a:solidFill>
                    <a:srgbClr val="666666"/>
                  </a:solidFill>
                  <a:latin typeface="Tajawal"/>
                  <a:ea typeface="Tajawal"/>
                  <a:cs typeface="Tajawal"/>
                  <a:sym typeface="Tajawal"/>
                </a:rPr>
                <a:t>في الربع الثاني من 2022 مقارنة بنفس المدة من العام الذي تلاها</a:t>
              </a:r>
              <a:endParaRPr>
                <a:solidFill>
                  <a:srgbClr val="666666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g21fbb26b51b_0_66"/>
          <p:cNvGrpSpPr/>
          <p:nvPr/>
        </p:nvGrpSpPr>
        <p:grpSpPr>
          <a:xfrm>
            <a:off x="1332512" y="1535225"/>
            <a:ext cx="9642286" cy="2577025"/>
            <a:chOff x="2008969" y="2015525"/>
            <a:chExt cx="8796904" cy="2577025"/>
          </a:xfrm>
        </p:grpSpPr>
        <p:sp>
          <p:nvSpPr>
            <p:cNvPr id="115" name="Google Shape;115;g21fbb26b51b_0_66"/>
            <p:cNvSpPr txBox="1"/>
            <p:nvPr/>
          </p:nvSpPr>
          <p:spPr>
            <a:xfrm>
              <a:off x="2008969" y="2486850"/>
              <a:ext cx="8796900" cy="1523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8700">
                  <a:solidFill>
                    <a:schemeClr val="dk1"/>
                  </a:solidFill>
                  <a:latin typeface="Tajawal"/>
                  <a:ea typeface="Tajawal"/>
                  <a:cs typeface="Tajawal"/>
                  <a:sym typeface="Tajawal"/>
                </a:rPr>
                <a:t>98th</a:t>
              </a:r>
              <a:endParaRPr b="1" sz="8700"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16" name="Google Shape;116;g21fbb26b51b_0_66"/>
            <p:cNvSpPr txBox="1"/>
            <p:nvPr/>
          </p:nvSpPr>
          <p:spPr>
            <a:xfrm>
              <a:off x="7230173" y="2015525"/>
              <a:ext cx="3575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SA" sz="1100">
                  <a:solidFill>
                    <a:srgbClr val="657E93"/>
                  </a:solidFill>
                  <a:latin typeface="Tajawal"/>
                  <a:ea typeface="Tajawal"/>
                  <a:cs typeface="Tajawal"/>
                  <a:sym typeface="Tajawal"/>
                </a:rPr>
                <a:t>ترتيب المملكة في الحرية المالية دوليا هو:</a:t>
              </a:r>
              <a:endParaRPr b="1" sz="1100">
                <a:solidFill>
                  <a:srgbClr val="657E93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  <p:sp>
          <p:nvSpPr>
            <p:cNvPr id="117" name="Google Shape;117;g21fbb26b51b_0_66"/>
            <p:cNvSpPr txBox="1"/>
            <p:nvPr/>
          </p:nvSpPr>
          <p:spPr>
            <a:xfrm>
              <a:off x="3611111" y="4192350"/>
              <a:ext cx="55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1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A">
                  <a:solidFill>
                    <a:srgbClr val="666666"/>
                  </a:solidFill>
                  <a:latin typeface="Tajawal"/>
                  <a:ea typeface="Tajawal"/>
                  <a:cs typeface="Tajawal"/>
                  <a:sym typeface="Tajawal"/>
                </a:rPr>
                <a:t>وفقا لThe Global Economy </a:t>
              </a:r>
              <a:endParaRPr>
                <a:solidFill>
                  <a:srgbClr val="666666"/>
                </a:solidFill>
                <a:latin typeface="Tajawal"/>
                <a:ea typeface="Tajawal"/>
                <a:cs typeface="Tajawal"/>
                <a:sym typeface="Tajaw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1fbb26b695_3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150" y="698550"/>
            <a:ext cx="5780575" cy="5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1fbb26b695_3_81"/>
          <p:cNvSpPr txBox="1"/>
          <p:nvPr/>
        </p:nvSpPr>
        <p:spPr>
          <a:xfrm>
            <a:off x="5932950" y="221550"/>
            <a:ext cx="230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2500">
                <a:latin typeface="Calibri"/>
                <a:ea typeface="Calibri"/>
                <a:cs typeface="Calibri"/>
                <a:sym typeface="Calibri"/>
              </a:rPr>
              <a:t>يد الاستاذ يوسف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fbb26b695_3_81"/>
          <p:cNvSpPr txBox="1"/>
          <p:nvPr/>
        </p:nvSpPr>
        <p:spPr>
          <a:xfrm>
            <a:off x="1344200" y="5129600"/>
            <a:ext cx="2718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2500">
                <a:latin typeface="Calibri"/>
                <a:ea typeface="Calibri"/>
                <a:cs typeface="Calibri"/>
                <a:sym typeface="Calibri"/>
              </a:rPr>
              <a:t>صعوبة القوائم المالية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1fbb26b695_3_81"/>
          <p:cNvSpPr txBox="1"/>
          <p:nvPr/>
        </p:nvSpPr>
        <p:spPr>
          <a:xfrm>
            <a:off x="9086625" y="5231100"/>
            <a:ext cx="230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2500">
                <a:latin typeface="Calibri"/>
                <a:ea typeface="Calibri"/>
                <a:cs typeface="Calibri"/>
                <a:sym typeface="Calibri"/>
              </a:rPr>
              <a:t>معاناة الاقتصاد!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fbb26b695_3_14"/>
          <p:cNvSpPr txBox="1"/>
          <p:nvPr/>
        </p:nvSpPr>
        <p:spPr>
          <a:xfrm>
            <a:off x="1873410" y="1521004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المشكلة</a:t>
            </a:r>
            <a:endParaRPr b="1" i="0" sz="2800" u="none" cap="none" strike="noStrike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1" name="Google Shape;131;g21fbb26b695_3_14"/>
          <p:cNvSpPr txBox="1"/>
          <p:nvPr/>
        </p:nvSpPr>
        <p:spPr>
          <a:xfrm>
            <a:off x="3512111" y="5390216"/>
            <a:ext cx="265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i="0" lang="en-SA" sz="1700" u="none" cap="none" strike="noStrike">
                <a:solidFill>
                  <a:srgbClr val="000000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تنوع محافظ المستثمرين</a:t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sp>
        <p:nvSpPr>
          <p:cNvPr id="132" name="Google Shape;132;g21fbb26b695_3_14"/>
          <p:cNvSpPr txBox="1"/>
          <p:nvPr/>
        </p:nvSpPr>
        <p:spPr>
          <a:xfrm>
            <a:off x="2685350" y="3310482"/>
            <a:ext cx="3048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i="0" lang="en-SA" sz="1700" u="none" cap="none" strike="noStrike">
                <a:solidFill>
                  <a:srgbClr val="000000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الفجوة المعلوماتية بين فئات المجتمع المختلفة</a:t>
            </a:r>
            <a:endParaRPr sz="1700">
              <a:latin typeface="Tajawal Medium"/>
              <a:ea typeface="Tajawal Medium"/>
              <a:cs typeface="Tajawal Medium"/>
              <a:sym typeface="Tajawal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sp>
        <p:nvSpPr>
          <p:cNvPr id="133" name="Google Shape;133;g21fbb26b695_3_14"/>
          <p:cNvSpPr txBox="1"/>
          <p:nvPr/>
        </p:nvSpPr>
        <p:spPr>
          <a:xfrm>
            <a:off x="5401449" y="3307721"/>
            <a:ext cx="250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700">
                <a:latin typeface="Tajawal Medium"/>
                <a:ea typeface="Tajawal Medium"/>
                <a:cs typeface="Tajawal Medium"/>
                <a:sym typeface="Tajawal Medium"/>
              </a:rPr>
              <a:t>ارتفاع </a:t>
            </a:r>
            <a:r>
              <a:rPr lang="en-SA" sz="1700">
                <a:latin typeface="Tajawal Medium"/>
                <a:ea typeface="Tajawal Medium"/>
                <a:cs typeface="Tajawal Medium"/>
                <a:sym typeface="Tajawal Medium"/>
              </a:rPr>
              <a:t>أسعار</a:t>
            </a:r>
            <a:r>
              <a:rPr lang="en-SA" sz="1700">
                <a:latin typeface="Tajawal Medium"/>
                <a:ea typeface="Tajawal Medium"/>
                <a:cs typeface="Tajawal Medium"/>
                <a:sym typeface="Tajawal Medium"/>
              </a:rPr>
              <a:t> التحليلات</a:t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sp>
        <p:nvSpPr>
          <p:cNvPr id="134" name="Google Shape;134;g21fbb26b695_3_14"/>
          <p:cNvSpPr txBox="1"/>
          <p:nvPr/>
        </p:nvSpPr>
        <p:spPr>
          <a:xfrm>
            <a:off x="8098945" y="3330004"/>
            <a:ext cx="1821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i="0" lang="en-SA" sz="1700" u="none" cap="none" strike="noStrike">
                <a:solidFill>
                  <a:srgbClr val="000000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القوائم المالية قد تصل إلى 200 صفحة</a:t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  <p:pic>
        <p:nvPicPr>
          <p:cNvPr id="135" name="Google Shape;135;g21fbb26b695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614" y="1915527"/>
            <a:ext cx="1283896" cy="123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1fbb26b695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412" y="1847150"/>
            <a:ext cx="1283896" cy="132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1fbb26b695_3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894" y="1876724"/>
            <a:ext cx="1283896" cy="123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1fbb26b695_3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9907" y="3956470"/>
            <a:ext cx="1283896" cy="123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1fbb26b695_3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94308" y="3872034"/>
            <a:ext cx="1371580" cy="132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1fbb26b695_3_14"/>
          <p:cNvSpPr txBox="1"/>
          <p:nvPr/>
        </p:nvSpPr>
        <p:spPr>
          <a:xfrm>
            <a:off x="6601982" y="5397433"/>
            <a:ext cx="250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A" sz="1700">
                <a:latin typeface="Tajawal Medium"/>
                <a:ea typeface="Tajawal Medium"/>
                <a:cs typeface="Tajawal Medium"/>
                <a:sym typeface="Tajawal Medium"/>
              </a:rPr>
              <a:t>فرص استثمارية مهدرة</a:t>
            </a:r>
            <a:endParaRPr i="0" sz="1700" u="none" cap="none" strike="noStrike">
              <a:solidFill>
                <a:srgbClr val="000000"/>
              </a:solidFill>
              <a:latin typeface="Tajawal Medium"/>
              <a:ea typeface="Tajawal Medium"/>
              <a:cs typeface="Tajawal Medium"/>
              <a:sym typeface="Tajawal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/>
        </p:nvSpPr>
        <p:spPr>
          <a:xfrm>
            <a:off x="-502765" y="28103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30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كيف نقدر نساهم في اتخاذ قرارات استثمارية </a:t>
            </a:r>
            <a:r>
              <a:rPr b="1" lang="en-SA" sz="30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أفضل</a:t>
            </a:r>
            <a:r>
              <a:rPr b="1" lang="en-SA" sz="30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 ؟</a:t>
            </a:r>
            <a:endParaRPr b="1" i="0" sz="3000" u="none" cap="none" strike="noStrike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46" name="Google Shape;14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725" y="2191575"/>
            <a:ext cx="4154600" cy="559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fbb26b695_3_72"/>
          <p:cNvSpPr txBox="1"/>
          <p:nvPr>
            <p:ph idx="1" type="body"/>
          </p:nvPr>
        </p:nvSpPr>
        <p:spPr>
          <a:xfrm>
            <a:off x="680085" y="263562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نقدم لك أفضل محلل مالي شخصي، الأستاذ </a:t>
            </a:r>
            <a:r>
              <a:rPr lang="en-SA" sz="1800">
                <a:solidFill>
                  <a:srgbClr val="009900"/>
                </a:solidFill>
                <a:latin typeface="Tajawal"/>
                <a:ea typeface="Tajawal"/>
                <a:cs typeface="Tajawal"/>
                <a:sym typeface="Tajawal"/>
              </a:rPr>
              <a:t>يوسف! </a:t>
            </a: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يوسف فاهم معاناتك في تحليل القوائم المالية </a:t>
            </a: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ويوفر</a:t>
            </a:r>
            <a:r>
              <a:rPr lang="en-SA" sz="1800">
                <a:latin typeface="Tajawal"/>
                <a:ea typeface="Tajawal"/>
                <a:cs typeface="Tajawal"/>
                <a:sym typeface="Tajawal"/>
              </a:rPr>
              <a:t> لك ادق التحليلات لتصبح اختياراتك الاستثمارية دقيقة ومثمرة. </a:t>
            </a:r>
            <a:endParaRPr>
              <a:latin typeface="Tajawal"/>
              <a:ea typeface="Tajawal"/>
              <a:cs typeface="Tajawal"/>
              <a:sym typeface="Tajawal"/>
            </a:endParaRPr>
          </a:p>
          <a:p>
            <a:pPr indent="0" lvl="0" marL="0" marR="0" rtl="1" algn="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r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1fbb26b695_3_72"/>
          <p:cNvSpPr txBox="1"/>
          <p:nvPr/>
        </p:nvSpPr>
        <p:spPr>
          <a:xfrm>
            <a:off x="0" y="1705425"/>
            <a:ext cx="12192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الحل</a:t>
            </a:r>
            <a:endParaRPr b="1" i="0" sz="2800" u="none" cap="none" strike="noStrike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53" name="Google Shape;153;g21fbb26b695_3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010" y="2939022"/>
            <a:ext cx="341061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2023-03-13T09:30:31Z</dcterms:created>
  <dc:creator>خلود</dc:creator>
</cp:coreProperties>
</file>